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4"/>
  </p:notesMasterIdLst>
  <p:sldIdLst>
    <p:sldId id="256" r:id="rId2"/>
    <p:sldId id="257" r:id="rId3"/>
    <p:sldId id="263" r:id="rId4"/>
    <p:sldId id="264" r:id="rId5"/>
    <p:sldId id="259" r:id="rId6"/>
    <p:sldId id="265" r:id="rId7"/>
    <p:sldId id="260" r:id="rId8"/>
    <p:sldId id="261" r:id="rId9"/>
    <p:sldId id="267" r:id="rId10"/>
    <p:sldId id="262" r:id="rId11"/>
    <p:sldId id="266"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1" autoAdjust="0"/>
    <p:restoredTop sz="90363" autoAdjust="0"/>
  </p:normalViewPr>
  <p:slideViewPr>
    <p:cSldViewPr snapToGrid="0">
      <p:cViewPr varScale="1">
        <p:scale>
          <a:sx n="78" d="100"/>
          <a:sy n="78" d="100"/>
        </p:scale>
        <p:origin x="84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eg>
</file>

<file path=ppt/media/image3.jfif>
</file>

<file path=ppt/media/image4.jpe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79A49F-41D4-48A6-8735-B9BCBDDCBD12}" type="datetimeFigureOut">
              <a:rPr lang="zh-CN" altLang="en-US" smtClean="0"/>
              <a:t>2021/12/12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FAE113-56F5-47AA-BF0A-8060FA4B641A}" type="slidenum">
              <a:rPr lang="zh-CN" altLang="en-US" smtClean="0"/>
              <a:t>‹#›</a:t>
            </a:fld>
            <a:endParaRPr lang="zh-CN" altLang="en-US"/>
          </a:p>
        </p:txBody>
      </p:sp>
    </p:spTree>
    <p:extLst>
      <p:ext uri="{BB962C8B-B14F-4D97-AF65-F5344CB8AC3E}">
        <p14:creationId xmlns:p14="http://schemas.microsoft.com/office/powerpoint/2010/main" val="2922446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AFAE113-56F5-47AA-BF0A-8060FA4B641A}" type="slidenum">
              <a:rPr lang="zh-CN" altLang="en-US" smtClean="0"/>
              <a:t>11</a:t>
            </a:fld>
            <a:endParaRPr lang="zh-CN" altLang="en-US"/>
          </a:p>
        </p:txBody>
      </p:sp>
    </p:spTree>
    <p:extLst>
      <p:ext uri="{BB962C8B-B14F-4D97-AF65-F5344CB8AC3E}">
        <p14:creationId xmlns:p14="http://schemas.microsoft.com/office/powerpoint/2010/main" val="10365459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zh-CN" altLang="en-US"/>
              <a:t>单击此处编辑母版标题样式</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311332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zh-CN" altLang="en-US"/>
              <a:t>单击此处编辑母版标题样式</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zh-CN" altLang="en-US"/>
              <a:t>单击图标添加图片</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29600508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21368301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zh-CN" altLang="en-US"/>
              <a:t>单击此处编辑母版标题样式</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zh-CN" altLang="en-US"/>
              <a:t>单击此处编辑母版文本样式</a:t>
            </a:r>
          </a:p>
        </p:txBody>
      </p:sp>
      <p:sp>
        <p:nvSpPr>
          <p:cNvPr id="2" name="Date Placeholder 1"/>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3372679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34220107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984607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zh-CN" altLang="en-US"/>
              <a:t>单击此处编辑母版标题样式</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223695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1087098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4286466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4232700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1796248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3781842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zh-CN" altLang="en-US"/>
              <a:t>单击此处编辑母版标题样式</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D2B57EC-D8BF-4174-AFDE-A58DD574B0A5}" type="datetimeFigureOut">
              <a:rPr lang="zh-CN" altLang="en-US" smtClean="0"/>
              <a:t>2021/12/12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788235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zh-CN" altLang="en-US"/>
              <a:t>单击此处编辑母版标题样式</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zh-CN" altLang="en-US"/>
              <a:t>单击图标添加图片</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3885810" y="6041362"/>
            <a:ext cx="976879" cy="365125"/>
          </a:xfrm>
        </p:spPr>
        <p:txBody>
          <a:bodyPr/>
          <a:lstStyle/>
          <a:p>
            <a:fld id="{4D2B57EC-D8BF-4174-AFDE-A58DD574B0A5}" type="datetimeFigureOut">
              <a:rPr lang="zh-CN" altLang="en-US" smtClean="0"/>
              <a:t>2021/12/12</a:t>
            </a:fld>
            <a:endParaRPr lang="zh-CN" altLang="en-US"/>
          </a:p>
        </p:txBody>
      </p:sp>
      <p:sp>
        <p:nvSpPr>
          <p:cNvPr id="6" name="Footer Placeholder 5"/>
          <p:cNvSpPr>
            <a:spLocks noGrp="1"/>
          </p:cNvSpPr>
          <p:nvPr>
            <p:ph type="ftr" sz="quarter" idx="11"/>
          </p:nvPr>
        </p:nvSpPr>
        <p:spPr>
          <a:xfrm>
            <a:off x="590396" y="6041362"/>
            <a:ext cx="3295413" cy="365125"/>
          </a:xfrm>
        </p:spPr>
        <p:txBody>
          <a:bodyPr/>
          <a:lstStyle/>
          <a:p>
            <a:endParaRPr lang="zh-CN" altLang="en-US"/>
          </a:p>
        </p:txBody>
      </p:sp>
      <p:sp>
        <p:nvSpPr>
          <p:cNvPr id="7" name="Slide Number Placeholder 6"/>
          <p:cNvSpPr>
            <a:spLocks noGrp="1"/>
          </p:cNvSpPr>
          <p:nvPr>
            <p:ph type="sldNum" sz="quarter" idx="12"/>
          </p:nvPr>
        </p:nvSpPr>
        <p:spPr>
          <a:xfrm>
            <a:off x="4862689" y="5915888"/>
            <a:ext cx="1062155" cy="490599"/>
          </a:xfrm>
        </p:spPr>
        <p:txBody>
          <a:body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568596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zh-CN" alt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4D2B57EC-D8BF-4174-AFDE-A58DD574B0A5}" type="datetimeFigureOut">
              <a:rPr lang="zh-CN" altLang="en-US" smtClean="0"/>
              <a:t>2021/12/12</a:t>
            </a:fld>
            <a:endParaRPr lang="zh-CN" alt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B0AFCB6F-D99C-46F9-A0B6-FB6FD78AC463}" type="slidenum">
              <a:rPr lang="zh-CN" altLang="en-US" smtClean="0"/>
              <a:t>‹#›</a:t>
            </a:fld>
            <a:endParaRPr lang="zh-CN" altLang="en-US"/>
          </a:p>
        </p:txBody>
      </p:sp>
    </p:spTree>
    <p:extLst>
      <p:ext uri="{BB962C8B-B14F-4D97-AF65-F5344CB8AC3E}">
        <p14:creationId xmlns:p14="http://schemas.microsoft.com/office/powerpoint/2010/main" val="1503694345"/>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Lst>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jf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EC4F23-0836-4C84-89F6-6AAF1FFA1F91}"/>
              </a:ext>
            </a:extLst>
          </p:cNvPr>
          <p:cNvSpPr>
            <a:spLocks noGrp="1"/>
          </p:cNvSpPr>
          <p:nvPr>
            <p:ph type="ctrTitle"/>
          </p:nvPr>
        </p:nvSpPr>
        <p:spPr/>
        <p:txBody>
          <a:bodyPr/>
          <a:lstStyle/>
          <a:p>
            <a:r>
              <a:rPr lang="zh-CN" altLang="en-US" dirty="0"/>
              <a:t>基于</a:t>
            </a:r>
            <a:r>
              <a:rPr lang="en-US" altLang="zh-CN" dirty="0"/>
              <a:t>Arduino</a:t>
            </a:r>
            <a:r>
              <a:rPr lang="zh-CN" altLang="en-US" dirty="0"/>
              <a:t>的循迹小车</a:t>
            </a:r>
          </a:p>
        </p:txBody>
      </p:sp>
      <p:sp>
        <p:nvSpPr>
          <p:cNvPr id="3" name="副标题 2">
            <a:extLst>
              <a:ext uri="{FF2B5EF4-FFF2-40B4-BE49-F238E27FC236}">
                <a16:creationId xmlns:a16="http://schemas.microsoft.com/office/drawing/2014/main" id="{019D882F-C3B9-44B7-A559-B09A4AA202BB}"/>
              </a:ext>
            </a:extLst>
          </p:cNvPr>
          <p:cNvSpPr>
            <a:spLocks noGrp="1"/>
          </p:cNvSpPr>
          <p:nvPr>
            <p:ph type="subTitle" idx="1"/>
          </p:nvPr>
        </p:nvSpPr>
        <p:spPr/>
        <p:txBody>
          <a:bodyPr/>
          <a:lstStyle/>
          <a:p>
            <a:r>
              <a:rPr lang="zh-CN" altLang="en-US" dirty="0"/>
              <a:t>小组：衡瑞；公择成；杭盛宇；刘千里；马佳俊；左浩成</a:t>
            </a:r>
          </a:p>
        </p:txBody>
      </p:sp>
    </p:spTree>
    <p:extLst>
      <p:ext uri="{BB962C8B-B14F-4D97-AF65-F5344CB8AC3E}">
        <p14:creationId xmlns:p14="http://schemas.microsoft.com/office/powerpoint/2010/main" val="1461954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C2754B-2862-496B-B96D-61541505DC3A}"/>
              </a:ext>
            </a:extLst>
          </p:cNvPr>
          <p:cNvSpPr>
            <a:spLocks noGrp="1"/>
          </p:cNvSpPr>
          <p:nvPr>
            <p:ph type="title"/>
          </p:nvPr>
        </p:nvSpPr>
        <p:spPr/>
        <p:txBody>
          <a:bodyPr/>
          <a:lstStyle/>
          <a:p>
            <a:r>
              <a:rPr lang="en-US" altLang="zh-CN" dirty="0"/>
              <a:t>IN1</a:t>
            </a:r>
            <a:r>
              <a:rPr lang="zh-CN" altLang="en-US" dirty="0"/>
              <a:t>，</a:t>
            </a:r>
            <a:r>
              <a:rPr lang="en-US" altLang="zh-CN" dirty="0"/>
              <a:t>IN2</a:t>
            </a:r>
            <a:r>
              <a:rPr lang="zh-CN" altLang="en-US" dirty="0"/>
              <a:t>控制</a:t>
            </a:r>
            <a:r>
              <a:rPr lang="en-US" altLang="zh-CN" dirty="0"/>
              <a:t>M1</a:t>
            </a:r>
            <a:r>
              <a:rPr lang="zh-CN" altLang="en-US" dirty="0"/>
              <a:t>（左）电机；</a:t>
            </a:r>
            <a:r>
              <a:rPr lang="en-US" altLang="zh-CN" dirty="0"/>
              <a:t>IN3</a:t>
            </a:r>
            <a:r>
              <a:rPr lang="zh-CN" altLang="en-US" dirty="0"/>
              <a:t>，</a:t>
            </a:r>
            <a:r>
              <a:rPr lang="en-US" altLang="zh-CN" dirty="0"/>
              <a:t>IN4</a:t>
            </a:r>
            <a:r>
              <a:rPr lang="zh-CN" altLang="en-US" dirty="0"/>
              <a:t>控制</a:t>
            </a:r>
            <a:r>
              <a:rPr lang="en-US" altLang="zh-CN" dirty="0"/>
              <a:t>M2</a:t>
            </a:r>
            <a:r>
              <a:rPr lang="zh-CN" altLang="en-US" dirty="0"/>
              <a:t>（右）电机</a:t>
            </a:r>
          </a:p>
        </p:txBody>
      </p:sp>
      <p:pic>
        <p:nvPicPr>
          <p:cNvPr id="5" name="内容占位符 4">
            <a:extLst>
              <a:ext uri="{FF2B5EF4-FFF2-40B4-BE49-F238E27FC236}">
                <a16:creationId xmlns:a16="http://schemas.microsoft.com/office/drawing/2014/main" id="{C9F231F0-A449-4B2D-9386-3E5C51340D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72312" y="2495918"/>
            <a:ext cx="8714306" cy="3150737"/>
          </a:xfrm>
        </p:spPr>
      </p:pic>
    </p:spTree>
    <p:extLst>
      <p:ext uri="{BB962C8B-B14F-4D97-AF65-F5344CB8AC3E}">
        <p14:creationId xmlns:p14="http://schemas.microsoft.com/office/powerpoint/2010/main" val="39738374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027046-3485-4A5F-83E7-058C50FBE9AC}"/>
              </a:ext>
            </a:extLst>
          </p:cNvPr>
          <p:cNvSpPr>
            <a:spLocks noGrp="1"/>
          </p:cNvSpPr>
          <p:nvPr>
            <p:ph type="title"/>
          </p:nvPr>
        </p:nvSpPr>
        <p:spPr/>
        <p:txBody>
          <a:bodyPr/>
          <a:lstStyle/>
          <a:p>
            <a:pPr algn="ctr"/>
            <a:r>
              <a:rPr lang="en-US" altLang="zh-CN" dirty="0"/>
              <a:t>L298N</a:t>
            </a:r>
            <a:r>
              <a:rPr lang="zh-CN" altLang="en-US" dirty="0"/>
              <a:t>与电源，开关，开发板相连电路图</a:t>
            </a:r>
          </a:p>
        </p:txBody>
      </p:sp>
      <p:pic>
        <p:nvPicPr>
          <p:cNvPr id="9" name="内容占位符 8">
            <a:extLst>
              <a:ext uri="{FF2B5EF4-FFF2-40B4-BE49-F238E27FC236}">
                <a16:creationId xmlns:a16="http://schemas.microsoft.com/office/drawing/2014/main" id="{1CA7D86C-AC2F-49BC-A55F-9DF44D22348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50143" y="1417638"/>
            <a:ext cx="8052620" cy="5279219"/>
          </a:xfrm>
        </p:spPr>
      </p:pic>
    </p:spTree>
    <p:extLst>
      <p:ext uri="{BB962C8B-B14F-4D97-AF65-F5344CB8AC3E}">
        <p14:creationId xmlns:p14="http://schemas.microsoft.com/office/powerpoint/2010/main" val="926490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B4612E-86EC-42C1-AA21-55A000A30881}"/>
              </a:ext>
            </a:extLst>
          </p:cNvPr>
          <p:cNvSpPr>
            <a:spLocks noGrp="1"/>
          </p:cNvSpPr>
          <p:nvPr>
            <p:ph type="ctrTitle"/>
          </p:nvPr>
        </p:nvSpPr>
        <p:spPr/>
        <p:txBody>
          <a:bodyPr/>
          <a:lstStyle/>
          <a:p>
            <a:pPr algn="ctr"/>
            <a:r>
              <a:rPr lang="en-US" altLang="zh-CN" dirty="0"/>
              <a:t>Thank you</a:t>
            </a:r>
            <a:r>
              <a:rPr lang="zh-CN" altLang="en-US" dirty="0"/>
              <a:t>！</a:t>
            </a:r>
          </a:p>
        </p:txBody>
      </p:sp>
      <p:sp>
        <p:nvSpPr>
          <p:cNvPr id="3" name="副标题 2">
            <a:extLst>
              <a:ext uri="{FF2B5EF4-FFF2-40B4-BE49-F238E27FC236}">
                <a16:creationId xmlns:a16="http://schemas.microsoft.com/office/drawing/2014/main" id="{AB396D2B-806B-4E38-A159-FCC2E8E91208}"/>
              </a:ext>
            </a:extLst>
          </p:cNvPr>
          <p:cNvSpPr>
            <a:spLocks noGrp="1"/>
          </p:cNvSpPr>
          <p:nvPr>
            <p:ph type="subTitle" idx="1"/>
          </p:nvPr>
        </p:nvSpPr>
        <p:spPr/>
        <p:txBody>
          <a:bodyPr/>
          <a:lstStyle/>
          <a:p>
            <a:r>
              <a:rPr lang="zh-CN" altLang="en-US"/>
              <a:t>谢谢</a:t>
            </a:r>
            <a:r>
              <a:rPr lang="zh-CN" altLang="en-US" dirty="0"/>
              <a:t>大家的观看</a:t>
            </a:r>
            <a:r>
              <a:rPr lang="en-US" altLang="zh-CN" dirty="0"/>
              <a:t>~</a:t>
            </a:r>
            <a:endParaRPr lang="zh-CN" altLang="en-US" dirty="0"/>
          </a:p>
        </p:txBody>
      </p:sp>
    </p:spTree>
    <p:extLst>
      <p:ext uri="{BB962C8B-B14F-4D97-AF65-F5344CB8AC3E}">
        <p14:creationId xmlns:p14="http://schemas.microsoft.com/office/powerpoint/2010/main" val="2954967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CEF160-28F5-4BF0-AB25-8ECBE1638937}"/>
              </a:ext>
            </a:extLst>
          </p:cNvPr>
          <p:cNvSpPr>
            <a:spLocks noGrp="1"/>
          </p:cNvSpPr>
          <p:nvPr>
            <p:ph type="title"/>
          </p:nvPr>
        </p:nvSpPr>
        <p:spPr/>
        <p:txBody>
          <a:bodyPr/>
          <a:lstStyle/>
          <a:p>
            <a:r>
              <a:rPr lang="en-US" altLang="zh-CN" dirty="0"/>
              <a:t>Part one :introduction</a:t>
            </a:r>
            <a:endParaRPr lang="zh-CN" altLang="en-US" dirty="0"/>
          </a:p>
        </p:txBody>
      </p:sp>
      <p:sp>
        <p:nvSpPr>
          <p:cNvPr id="4" name="内容占位符 3">
            <a:extLst>
              <a:ext uri="{FF2B5EF4-FFF2-40B4-BE49-F238E27FC236}">
                <a16:creationId xmlns:a16="http://schemas.microsoft.com/office/drawing/2014/main" id="{B87EE9A8-4EB0-4740-A307-14BCCBE65C0B}"/>
              </a:ext>
            </a:extLst>
          </p:cNvPr>
          <p:cNvSpPr>
            <a:spLocks noGrp="1"/>
          </p:cNvSpPr>
          <p:nvPr>
            <p:ph sz="half" idx="1"/>
          </p:nvPr>
        </p:nvSpPr>
        <p:spPr/>
        <p:txBody>
          <a:bodyPr/>
          <a:lstStyle/>
          <a:p>
            <a:pPr marL="0" indent="0">
              <a:buNone/>
            </a:pPr>
            <a:r>
              <a:rPr lang="zh-CN" altLang="en-US" dirty="0"/>
              <a:t>目标：让组装电动小车基于</a:t>
            </a:r>
            <a:r>
              <a:rPr lang="en-US" altLang="zh-CN" dirty="0" err="1"/>
              <a:t>arduino</a:t>
            </a:r>
            <a:r>
              <a:rPr lang="zh-CN" altLang="en-US" dirty="0"/>
              <a:t>编程和四路红外循迹模块在</a:t>
            </a:r>
            <a:r>
              <a:rPr lang="en-US" altLang="zh-CN" dirty="0"/>
              <a:t>L298N</a:t>
            </a:r>
            <a:r>
              <a:rPr lang="zh-CN" altLang="en-US" dirty="0"/>
              <a:t>模块驱动下实现行驶。</a:t>
            </a:r>
            <a:endParaRPr lang="en-US" altLang="zh-CN" dirty="0"/>
          </a:p>
          <a:p>
            <a:pPr marL="0" indent="0">
              <a:buNone/>
            </a:pPr>
            <a:r>
              <a:rPr lang="zh-CN" altLang="en-US" dirty="0"/>
              <a:t>效果：能自动感应到地面上的黑线，改变小车的行驶方向，自动循黑线行驶</a:t>
            </a:r>
          </a:p>
        </p:txBody>
      </p:sp>
      <p:pic>
        <p:nvPicPr>
          <p:cNvPr id="9" name="内容占位符 8">
            <a:extLst>
              <a:ext uri="{FF2B5EF4-FFF2-40B4-BE49-F238E27FC236}">
                <a16:creationId xmlns:a16="http://schemas.microsoft.com/office/drawing/2014/main" id="{42C6E2F8-DFEF-4ED7-A7A4-C9E3E6014B6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722000" y="322334"/>
            <a:ext cx="4659998" cy="6213332"/>
          </a:xfrm>
        </p:spPr>
      </p:pic>
    </p:spTree>
    <p:extLst>
      <p:ext uri="{BB962C8B-B14F-4D97-AF65-F5344CB8AC3E}">
        <p14:creationId xmlns:p14="http://schemas.microsoft.com/office/powerpoint/2010/main" val="23997390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6F557AD-77AD-4A3C-9D06-AB1C78ED5F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552" y="729038"/>
            <a:ext cx="7196964" cy="4807572"/>
          </a:xfrm>
          <a:prstGeom prst="rect">
            <a:avLst/>
          </a:prstGeom>
        </p:spPr>
      </p:pic>
      <p:sp>
        <p:nvSpPr>
          <p:cNvPr id="7" name="文本框 6">
            <a:extLst>
              <a:ext uri="{FF2B5EF4-FFF2-40B4-BE49-F238E27FC236}">
                <a16:creationId xmlns:a16="http://schemas.microsoft.com/office/drawing/2014/main" id="{14B8D533-EA4B-4026-A1F8-C5101D04E97A}"/>
              </a:ext>
            </a:extLst>
          </p:cNvPr>
          <p:cNvSpPr txBox="1"/>
          <p:nvPr/>
        </p:nvSpPr>
        <p:spPr>
          <a:xfrm>
            <a:off x="7598004" y="1319753"/>
            <a:ext cx="3915266" cy="1477328"/>
          </a:xfrm>
          <a:prstGeom prst="rect">
            <a:avLst/>
          </a:prstGeom>
          <a:noFill/>
        </p:spPr>
        <p:txBody>
          <a:bodyPr wrap="square">
            <a:spAutoFit/>
          </a:bodyPr>
          <a:lstStyle/>
          <a:p>
            <a:r>
              <a:rPr lang="zh-CN" altLang="en-US" b="0" i="0" dirty="0">
                <a:solidFill>
                  <a:schemeClr val="accent1"/>
                </a:solidFill>
                <a:effectLst/>
                <a:latin typeface="+mn-ea"/>
              </a:rPr>
              <a:t>相信大家都在网上看到过类似下图这样的餐厅服务机器人，或者仓库搬运机器人，但是大家有没有注意到图片中地上的那条黑线，没错，他们都是沿着这条黑线来行进的</a:t>
            </a:r>
            <a:r>
              <a:rPr lang="en-US" altLang="zh-CN" b="0" i="0" dirty="0">
                <a:solidFill>
                  <a:schemeClr val="accent1"/>
                </a:solidFill>
                <a:effectLst/>
                <a:latin typeface="+mn-ea"/>
              </a:rPr>
              <a:t>~</a:t>
            </a:r>
            <a:endParaRPr lang="zh-CN" altLang="en-US" dirty="0">
              <a:solidFill>
                <a:schemeClr val="accent1"/>
              </a:solidFill>
              <a:latin typeface="+mn-ea"/>
            </a:endParaRPr>
          </a:p>
        </p:txBody>
      </p:sp>
    </p:spTree>
    <p:extLst>
      <p:ext uri="{BB962C8B-B14F-4D97-AF65-F5344CB8AC3E}">
        <p14:creationId xmlns:p14="http://schemas.microsoft.com/office/powerpoint/2010/main" val="872795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436E64-B75B-4A3A-876F-A2FCF33F3B36}"/>
              </a:ext>
            </a:extLst>
          </p:cNvPr>
          <p:cNvSpPr>
            <a:spLocks noGrp="1"/>
          </p:cNvSpPr>
          <p:nvPr>
            <p:ph type="title"/>
          </p:nvPr>
        </p:nvSpPr>
        <p:spPr/>
        <p:txBody>
          <a:bodyPr/>
          <a:lstStyle/>
          <a:p>
            <a:pPr algn="ctr"/>
            <a:r>
              <a:rPr lang="en-US" altLang="zh-CN" dirty="0"/>
              <a:t>Part </a:t>
            </a:r>
            <a:r>
              <a:rPr lang="en-US" altLang="zh-CN" dirty="0" err="1"/>
              <a:t>two:components</a:t>
            </a:r>
            <a:r>
              <a:rPr lang="en-US" altLang="zh-CN" dirty="0"/>
              <a:t> list and </a:t>
            </a:r>
            <a:r>
              <a:rPr lang="en-US" altLang="zh-CN" dirty="0" err="1"/>
              <a:t>introdunction</a:t>
            </a:r>
            <a:endParaRPr lang="zh-CN" altLang="en-US" dirty="0"/>
          </a:p>
        </p:txBody>
      </p:sp>
      <p:sp>
        <p:nvSpPr>
          <p:cNvPr id="3" name="内容占位符 2">
            <a:extLst>
              <a:ext uri="{FF2B5EF4-FFF2-40B4-BE49-F238E27FC236}">
                <a16:creationId xmlns:a16="http://schemas.microsoft.com/office/drawing/2014/main" id="{0D2739CB-CEEA-4831-857E-62E688439192}"/>
              </a:ext>
            </a:extLst>
          </p:cNvPr>
          <p:cNvSpPr>
            <a:spLocks noGrp="1"/>
          </p:cNvSpPr>
          <p:nvPr>
            <p:ph idx="1"/>
          </p:nvPr>
        </p:nvSpPr>
        <p:spPr/>
        <p:txBody>
          <a:bodyPr/>
          <a:lstStyle/>
          <a:p>
            <a:r>
              <a:rPr lang="en-US" altLang="zh-CN" dirty="0"/>
              <a:t>1.</a:t>
            </a:r>
            <a:r>
              <a:rPr lang="zh-CN" altLang="en-US" dirty="0"/>
              <a:t>四路红外传感器</a:t>
            </a:r>
            <a:endParaRPr lang="en-US" altLang="zh-CN" dirty="0"/>
          </a:p>
          <a:p>
            <a:r>
              <a:rPr lang="en-US" altLang="zh-CN" dirty="0"/>
              <a:t>2 .L298N</a:t>
            </a:r>
            <a:r>
              <a:rPr lang="zh-CN" altLang="en-US" dirty="0"/>
              <a:t>电机驱动模块</a:t>
            </a:r>
            <a:endParaRPr lang="en-US" altLang="zh-CN" dirty="0"/>
          </a:p>
          <a:p>
            <a:r>
              <a:rPr lang="en-US" altLang="zh-CN" dirty="0"/>
              <a:t>3.Arduino uno</a:t>
            </a:r>
            <a:r>
              <a:rPr lang="zh-CN" altLang="en-US" dirty="0"/>
              <a:t>开发板</a:t>
            </a:r>
            <a:endParaRPr lang="en-US" altLang="zh-CN" dirty="0"/>
          </a:p>
          <a:p>
            <a:r>
              <a:rPr lang="en-US" altLang="zh-CN" dirty="0"/>
              <a:t>4.</a:t>
            </a:r>
            <a:r>
              <a:rPr lang="zh-CN" altLang="en-US" dirty="0"/>
              <a:t>小车基础套件</a:t>
            </a:r>
          </a:p>
        </p:txBody>
      </p:sp>
    </p:spTree>
    <p:extLst>
      <p:ext uri="{BB962C8B-B14F-4D97-AF65-F5344CB8AC3E}">
        <p14:creationId xmlns:p14="http://schemas.microsoft.com/office/powerpoint/2010/main" val="2107853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B837EA-2D69-4C18-8428-AA18300ECACC}"/>
              </a:ext>
            </a:extLst>
          </p:cNvPr>
          <p:cNvSpPr>
            <a:spLocks noGrp="1"/>
          </p:cNvSpPr>
          <p:nvPr>
            <p:ph type="title"/>
          </p:nvPr>
        </p:nvSpPr>
        <p:spPr/>
        <p:txBody>
          <a:bodyPr/>
          <a:lstStyle/>
          <a:p>
            <a:r>
              <a:rPr lang="en-US" altLang="zh-CN" dirty="0"/>
              <a:t>1 </a:t>
            </a:r>
            <a:r>
              <a:rPr lang="zh-CN" altLang="en-US" dirty="0"/>
              <a:t>四路红外传感器介绍</a:t>
            </a:r>
          </a:p>
        </p:txBody>
      </p:sp>
      <p:sp>
        <p:nvSpPr>
          <p:cNvPr id="13" name="内容占位符 12">
            <a:extLst>
              <a:ext uri="{FF2B5EF4-FFF2-40B4-BE49-F238E27FC236}">
                <a16:creationId xmlns:a16="http://schemas.microsoft.com/office/drawing/2014/main" id="{97F98F83-8D7A-42DD-BE38-DDA4C956F743}"/>
              </a:ext>
            </a:extLst>
          </p:cNvPr>
          <p:cNvSpPr>
            <a:spLocks noGrp="1"/>
          </p:cNvSpPr>
          <p:nvPr>
            <p:ph sz="half" idx="2"/>
          </p:nvPr>
        </p:nvSpPr>
        <p:spPr/>
        <p:txBody>
          <a:bodyPr>
            <a:normAutofit/>
          </a:bodyPr>
          <a:lstStyle/>
          <a:p>
            <a:r>
              <a:rPr lang="zh-CN" altLang="en-US" dirty="0">
                <a:latin typeface="宋体" panose="02010600030101010101" pitchFamily="2" charset="-122"/>
                <a:ea typeface="宋体" panose="02010600030101010101" pitchFamily="2" charset="-122"/>
              </a:rPr>
              <a:t>模块接线：图中右侧</a:t>
            </a:r>
            <a:r>
              <a:rPr lang="en-US" altLang="zh-CN" dirty="0">
                <a:latin typeface="宋体" panose="02010600030101010101" pitchFamily="2" charset="-122"/>
                <a:ea typeface="宋体" panose="02010600030101010101" pitchFamily="2" charset="-122"/>
              </a:rPr>
              <a:t>6</a:t>
            </a:r>
            <a:r>
              <a:rPr lang="zh-CN" altLang="en-US" dirty="0">
                <a:latin typeface="宋体" panose="02010600030101010101" pitchFamily="2" charset="-122"/>
                <a:ea typeface="宋体" panose="02010600030101010101" pitchFamily="2" charset="-122"/>
              </a:rPr>
              <a:t>个引脚自上而下分别为</a:t>
            </a:r>
            <a:r>
              <a:rPr lang="en-US" altLang="zh-CN" dirty="0">
                <a:latin typeface="宋体" panose="02010600030101010101" pitchFamily="2" charset="-122"/>
                <a:ea typeface="宋体" panose="02010600030101010101" pitchFamily="2" charset="-122"/>
              </a:rPr>
              <a:t>VCC,GND,OUT1,OUT2,OUT3,OUT4.</a:t>
            </a:r>
            <a:r>
              <a:rPr lang="zh-CN" altLang="en-US" dirty="0">
                <a:latin typeface="宋体" panose="02010600030101010101" pitchFamily="2" charset="-122"/>
                <a:ea typeface="宋体" panose="02010600030101010101" pitchFamily="2" charset="-122"/>
              </a:rPr>
              <a:t>其中</a:t>
            </a:r>
            <a:r>
              <a:rPr lang="en-US" altLang="zh-CN" dirty="0">
                <a:latin typeface="宋体" panose="02010600030101010101" pitchFamily="2" charset="-122"/>
                <a:ea typeface="宋体" panose="02010600030101010101" pitchFamily="2" charset="-122"/>
              </a:rPr>
              <a:t>OUT1</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3</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分别连接单片机的</a:t>
            </a:r>
            <a:r>
              <a:rPr lang="en-US" altLang="zh-CN" dirty="0">
                <a:latin typeface="宋体" panose="02010600030101010101" pitchFamily="2" charset="-122"/>
                <a:ea typeface="宋体" panose="02010600030101010101" pitchFamily="2" charset="-122"/>
              </a:rPr>
              <a:t>IO</a:t>
            </a:r>
            <a:r>
              <a:rPr lang="zh-CN" altLang="en-US" dirty="0">
                <a:latin typeface="宋体" panose="02010600030101010101" pitchFamily="2" charset="-122"/>
                <a:ea typeface="宋体" panose="02010600030101010101" pitchFamily="2" charset="-122"/>
              </a:rPr>
              <a:t>口，用于检测输出电平。主控板右侧分别与四个小板连接，用于采集信息。</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工作电压：</a:t>
            </a:r>
            <a:r>
              <a:rPr lang="en-US" altLang="zh-CN" dirty="0">
                <a:latin typeface="宋体" panose="02010600030101010101" pitchFamily="2" charset="-122"/>
                <a:ea typeface="宋体" panose="02010600030101010101" pitchFamily="2" charset="-122"/>
              </a:rPr>
              <a:t>DC3.3V~5V</a:t>
            </a:r>
          </a:p>
          <a:p>
            <a:r>
              <a:rPr lang="zh-CN" altLang="en-US" dirty="0">
                <a:latin typeface="宋体" panose="02010600030101010101" pitchFamily="2" charset="-122"/>
                <a:ea typeface="宋体" panose="02010600030101010101" pitchFamily="2" charset="-122"/>
              </a:rPr>
              <a:t>工作电流：选择</a:t>
            </a:r>
            <a:r>
              <a:rPr lang="en-US" altLang="zh-CN" dirty="0">
                <a:latin typeface="宋体" panose="02010600030101010101" pitchFamily="2" charset="-122"/>
                <a:ea typeface="宋体" panose="02010600030101010101" pitchFamily="2" charset="-122"/>
              </a:rPr>
              <a:t>1V</a:t>
            </a:r>
            <a:r>
              <a:rPr lang="zh-CN" altLang="en-US" dirty="0">
                <a:latin typeface="宋体" panose="02010600030101010101" pitchFamily="2" charset="-122"/>
                <a:ea typeface="宋体" panose="02010600030101010101" pitchFamily="2" charset="-122"/>
              </a:rPr>
              <a:t>以上供电</a:t>
            </a:r>
            <a:endParaRPr lang="en-US" altLang="zh-CN"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安装孔径：</a:t>
            </a:r>
            <a:r>
              <a:rPr lang="en-US" altLang="zh-CN" dirty="0">
                <a:latin typeface="宋体" panose="02010600030101010101" pitchFamily="2" charset="-122"/>
                <a:ea typeface="宋体" panose="02010600030101010101" pitchFamily="2" charset="-122"/>
              </a:rPr>
              <a:t>M3</a:t>
            </a:r>
          </a:p>
        </p:txBody>
      </p:sp>
      <p:pic>
        <p:nvPicPr>
          <p:cNvPr id="19" name="内容占位符 18">
            <a:extLst>
              <a:ext uri="{FF2B5EF4-FFF2-40B4-BE49-F238E27FC236}">
                <a16:creationId xmlns:a16="http://schemas.microsoft.com/office/drawing/2014/main" id="{A793486C-10DD-4AA3-8825-0E87ED82C87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10000" y="2007910"/>
            <a:ext cx="4738429" cy="4022823"/>
          </a:xfrm>
        </p:spPr>
      </p:pic>
    </p:spTree>
    <p:extLst>
      <p:ext uri="{BB962C8B-B14F-4D97-AF65-F5344CB8AC3E}">
        <p14:creationId xmlns:p14="http://schemas.microsoft.com/office/powerpoint/2010/main" val="688870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B92C776-81AE-4E9B-8404-D1BB54B001DC}"/>
              </a:ext>
            </a:extLst>
          </p:cNvPr>
          <p:cNvSpPr>
            <a:spLocks noGrp="1"/>
          </p:cNvSpPr>
          <p:nvPr>
            <p:ph type="title"/>
          </p:nvPr>
        </p:nvSpPr>
        <p:spPr/>
        <p:txBody>
          <a:bodyPr/>
          <a:lstStyle/>
          <a:p>
            <a:pPr algn="ctr"/>
            <a:r>
              <a:rPr lang="zh-CN" altLang="en-US" dirty="0"/>
              <a:t>红外模块与</a:t>
            </a:r>
            <a:r>
              <a:rPr lang="en-US" altLang="zh-CN" dirty="0" err="1"/>
              <a:t>arduino</a:t>
            </a:r>
            <a:r>
              <a:rPr lang="zh-CN" altLang="en-US" dirty="0"/>
              <a:t>版的接线</a:t>
            </a:r>
          </a:p>
        </p:txBody>
      </p:sp>
      <p:pic>
        <p:nvPicPr>
          <p:cNvPr id="6" name="内容占位符 5">
            <a:extLst>
              <a:ext uri="{FF2B5EF4-FFF2-40B4-BE49-F238E27FC236}">
                <a16:creationId xmlns:a16="http://schemas.microsoft.com/office/drawing/2014/main" id="{228FF4C1-F0B8-4ED9-A8EE-60C348C29BA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06030" y="2222287"/>
            <a:ext cx="5184775" cy="3638764"/>
          </a:xfrm>
        </p:spPr>
      </p:pic>
      <p:sp>
        <p:nvSpPr>
          <p:cNvPr id="4" name="内容占位符 3">
            <a:extLst>
              <a:ext uri="{FF2B5EF4-FFF2-40B4-BE49-F238E27FC236}">
                <a16:creationId xmlns:a16="http://schemas.microsoft.com/office/drawing/2014/main" id="{46F27CCB-582A-44C2-ACCA-D09311C293A6}"/>
              </a:ext>
            </a:extLst>
          </p:cNvPr>
          <p:cNvSpPr>
            <a:spLocks noGrp="1"/>
          </p:cNvSpPr>
          <p:nvPr>
            <p:ph sz="half" idx="2"/>
          </p:nvPr>
        </p:nvSpPr>
        <p:spPr/>
        <p:txBody>
          <a:bodyPr/>
          <a:lstStyle/>
          <a:p>
            <a:pPr marL="0" indent="0">
              <a:buNone/>
            </a:pPr>
            <a:r>
              <a:rPr lang="zh-CN" altLang="en-US" dirty="0"/>
              <a:t>红外部分                            </a:t>
            </a:r>
            <a:r>
              <a:rPr lang="en-US" altLang="zh-CN" dirty="0"/>
              <a:t>Arduino</a:t>
            </a:r>
            <a:r>
              <a:rPr lang="zh-CN" altLang="en-US" dirty="0"/>
              <a:t>部分</a:t>
            </a:r>
            <a:endParaRPr lang="en-US" altLang="zh-CN" dirty="0"/>
          </a:p>
          <a:p>
            <a:pPr marL="0" indent="0">
              <a:buNone/>
            </a:pPr>
            <a:r>
              <a:rPr lang="en-US" altLang="zh-CN" dirty="0"/>
              <a:t>VCC</a:t>
            </a:r>
            <a:r>
              <a:rPr lang="zh-CN" altLang="en-US" dirty="0"/>
              <a:t>对接</a:t>
            </a:r>
            <a:r>
              <a:rPr lang="en-US" altLang="zh-CN" dirty="0"/>
              <a:t>VCC                  </a:t>
            </a:r>
            <a:r>
              <a:rPr lang="en-US" altLang="zh-CN" dirty="0" err="1"/>
              <a:t>VCC</a:t>
            </a:r>
            <a:r>
              <a:rPr lang="zh-CN" altLang="en-US" dirty="0"/>
              <a:t>对接</a:t>
            </a:r>
            <a:r>
              <a:rPr lang="en-US" altLang="zh-CN" dirty="0"/>
              <a:t>5V</a:t>
            </a:r>
          </a:p>
          <a:p>
            <a:pPr marL="0" indent="0">
              <a:buNone/>
            </a:pPr>
            <a:r>
              <a:rPr lang="en-US" altLang="zh-CN" dirty="0"/>
              <a:t>GND</a:t>
            </a:r>
            <a:r>
              <a:rPr lang="zh-CN" altLang="en-US" dirty="0"/>
              <a:t>对接</a:t>
            </a:r>
            <a:r>
              <a:rPr lang="en-US" altLang="zh-CN" dirty="0"/>
              <a:t>GND                  </a:t>
            </a:r>
            <a:r>
              <a:rPr lang="en-US" altLang="zh-CN" dirty="0" err="1"/>
              <a:t>GND</a:t>
            </a:r>
            <a:r>
              <a:rPr lang="zh-CN" altLang="en-US" dirty="0"/>
              <a:t>对接</a:t>
            </a:r>
            <a:r>
              <a:rPr lang="en-US" altLang="zh-CN" dirty="0"/>
              <a:t>GND</a:t>
            </a:r>
          </a:p>
          <a:p>
            <a:pPr marL="0" indent="0">
              <a:buNone/>
            </a:pPr>
            <a:r>
              <a:rPr lang="en-US" altLang="zh-CN" dirty="0"/>
              <a:t>OUT</a:t>
            </a:r>
            <a:r>
              <a:rPr lang="zh-CN" altLang="en-US" dirty="0"/>
              <a:t>对接</a:t>
            </a:r>
            <a:r>
              <a:rPr lang="en-US" altLang="zh-CN" dirty="0"/>
              <a:t>IN                         OUT1</a:t>
            </a:r>
            <a:r>
              <a:rPr lang="zh-CN" altLang="en-US" dirty="0"/>
              <a:t>对接数字引脚</a:t>
            </a:r>
            <a:r>
              <a:rPr lang="en-US" altLang="zh-CN" dirty="0"/>
              <a:t>9</a:t>
            </a:r>
          </a:p>
          <a:p>
            <a:pPr marL="0" indent="0">
              <a:buNone/>
            </a:pPr>
            <a:r>
              <a:rPr lang="en-US" altLang="zh-CN" dirty="0"/>
              <a:t>                                           OUT2</a:t>
            </a:r>
            <a:r>
              <a:rPr lang="zh-CN" altLang="en-US" dirty="0"/>
              <a:t>对接数字引脚</a:t>
            </a:r>
            <a:r>
              <a:rPr lang="en-US" altLang="zh-CN" dirty="0"/>
              <a:t>10</a:t>
            </a:r>
          </a:p>
          <a:p>
            <a:pPr marL="0" indent="0">
              <a:buNone/>
            </a:pPr>
            <a:r>
              <a:rPr lang="en-US" altLang="zh-CN" dirty="0"/>
              <a:t>                                           OUT3</a:t>
            </a:r>
            <a:r>
              <a:rPr lang="zh-CN" altLang="en-US" dirty="0"/>
              <a:t>对接数字引脚</a:t>
            </a:r>
            <a:r>
              <a:rPr lang="en-US" altLang="zh-CN" dirty="0"/>
              <a:t>11</a:t>
            </a:r>
          </a:p>
          <a:p>
            <a:pPr marL="0" indent="0">
              <a:buNone/>
            </a:pPr>
            <a:r>
              <a:rPr lang="en-US" altLang="zh-CN" dirty="0"/>
              <a:t>                                           OUT4</a:t>
            </a:r>
            <a:r>
              <a:rPr lang="zh-CN" altLang="en-US" dirty="0"/>
              <a:t>对接数字引脚</a:t>
            </a:r>
            <a:r>
              <a:rPr lang="en-US" altLang="zh-CN" dirty="0"/>
              <a:t>12</a:t>
            </a:r>
          </a:p>
          <a:p>
            <a:pPr marL="0" indent="0">
              <a:buNone/>
            </a:pPr>
            <a:r>
              <a:rPr lang="en-US" altLang="zh-CN" dirty="0"/>
              <a:t>                                        </a:t>
            </a:r>
          </a:p>
          <a:p>
            <a:pPr marL="0" indent="0">
              <a:buNone/>
            </a:pPr>
            <a:endParaRPr lang="en-US" altLang="zh-CN" dirty="0"/>
          </a:p>
          <a:p>
            <a:pPr marL="0" indent="0">
              <a:buNone/>
            </a:pPr>
            <a:endParaRPr lang="en-US" altLang="zh-CN" dirty="0"/>
          </a:p>
          <a:p>
            <a:pPr marL="0" indent="0">
              <a:buNone/>
            </a:pPr>
            <a:endParaRPr lang="en-US" altLang="zh-CN" dirty="0"/>
          </a:p>
        </p:txBody>
      </p:sp>
    </p:spTree>
    <p:extLst>
      <p:ext uri="{BB962C8B-B14F-4D97-AF65-F5344CB8AC3E}">
        <p14:creationId xmlns:p14="http://schemas.microsoft.com/office/powerpoint/2010/main" val="19283917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A2C370-2F50-49BC-AA01-10F013BFD839}"/>
              </a:ext>
            </a:extLst>
          </p:cNvPr>
          <p:cNvSpPr>
            <a:spLocks noGrp="1"/>
          </p:cNvSpPr>
          <p:nvPr>
            <p:ph type="title"/>
          </p:nvPr>
        </p:nvSpPr>
        <p:spPr/>
        <p:txBody>
          <a:bodyPr/>
          <a:lstStyle/>
          <a:p>
            <a:pPr algn="ctr"/>
            <a:r>
              <a:rPr lang="en-US" altLang="zh-CN" dirty="0"/>
              <a:t>2.L298N</a:t>
            </a:r>
            <a:r>
              <a:rPr lang="zh-CN" altLang="en-US" dirty="0"/>
              <a:t>电机驱动模块</a:t>
            </a:r>
          </a:p>
        </p:txBody>
      </p:sp>
      <p:pic>
        <p:nvPicPr>
          <p:cNvPr id="7" name="内容占位符 6">
            <a:extLst>
              <a:ext uri="{FF2B5EF4-FFF2-40B4-BE49-F238E27FC236}">
                <a16:creationId xmlns:a16="http://schemas.microsoft.com/office/drawing/2014/main" id="{B3917241-F842-450F-A3C8-F662886F9989}"/>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85773" y="2222501"/>
            <a:ext cx="4128460" cy="3638550"/>
          </a:xfrm>
        </p:spPr>
      </p:pic>
      <p:pic>
        <p:nvPicPr>
          <p:cNvPr id="15" name="内容占位符 14">
            <a:extLst>
              <a:ext uri="{FF2B5EF4-FFF2-40B4-BE49-F238E27FC236}">
                <a16:creationId xmlns:a16="http://schemas.microsoft.com/office/drawing/2014/main" id="{5284B517-9BB3-47E8-AAA8-415CB1B65FD3}"/>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632652" y="1951386"/>
            <a:ext cx="7480717" cy="4459426"/>
          </a:xfrm>
        </p:spPr>
      </p:pic>
    </p:spTree>
    <p:extLst>
      <p:ext uri="{BB962C8B-B14F-4D97-AF65-F5344CB8AC3E}">
        <p14:creationId xmlns:p14="http://schemas.microsoft.com/office/powerpoint/2010/main" val="3123553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07E96D-E075-4637-BCE9-C60527F956F7}"/>
              </a:ext>
            </a:extLst>
          </p:cNvPr>
          <p:cNvSpPr>
            <a:spLocks noGrp="1"/>
          </p:cNvSpPr>
          <p:nvPr>
            <p:ph type="title"/>
          </p:nvPr>
        </p:nvSpPr>
        <p:spPr/>
        <p:txBody>
          <a:bodyPr/>
          <a:lstStyle/>
          <a:p>
            <a:pPr algn="ctr"/>
            <a:r>
              <a:rPr lang="en-US" altLang="zh-CN" dirty="0"/>
              <a:t>L298N</a:t>
            </a:r>
            <a:r>
              <a:rPr lang="zh-CN" altLang="en-US" dirty="0"/>
              <a:t>接口说明</a:t>
            </a:r>
          </a:p>
        </p:txBody>
      </p:sp>
      <p:sp>
        <p:nvSpPr>
          <p:cNvPr id="3" name="内容占位符 2">
            <a:extLst>
              <a:ext uri="{FF2B5EF4-FFF2-40B4-BE49-F238E27FC236}">
                <a16:creationId xmlns:a16="http://schemas.microsoft.com/office/drawing/2014/main" id="{905F119D-0FD3-4533-8B51-ABAD36E9C3D9}"/>
              </a:ext>
            </a:extLst>
          </p:cNvPr>
          <p:cNvSpPr>
            <a:spLocks noGrp="1"/>
          </p:cNvSpPr>
          <p:nvPr>
            <p:ph idx="1"/>
          </p:nvPr>
        </p:nvSpPr>
        <p:spPr/>
        <p:txBody>
          <a:bodyPr/>
          <a:lstStyle/>
          <a:p>
            <a:r>
              <a:rPr lang="en-US" altLang="zh-CN" dirty="0"/>
              <a:t>12V</a:t>
            </a:r>
            <a:r>
              <a:rPr lang="zh-CN" altLang="en-US" dirty="0"/>
              <a:t>供电： 这个是外部电源为驱动板供电的接口，一般驱动电压实际可以接受的输入范围是</a:t>
            </a:r>
            <a:r>
              <a:rPr lang="en-US" altLang="zh-CN" dirty="0"/>
              <a:t>7~12V</a:t>
            </a:r>
            <a:r>
              <a:rPr lang="zh-CN" altLang="en-US" dirty="0"/>
              <a:t>，此时可以使能板载的</a:t>
            </a:r>
            <a:r>
              <a:rPr lang="en-US" altLang="zh-CN" dirty="0"/>
              <a:t>5V</a:t>
            </a:r>
            <a:r>
              <a:rPr lang="zh-CN" altLang="en-US" dirty="0"/>
              <a:t>逻辑供电。</a:t>
            </a:r>
            <a:endParaRPr lang="en-US" altLang="zh-CN" dirty="0"/>
          </a:p>
          <a:p>
            <a:r>
              <a:rPr lang="en-US" altLang="zh-CN" dirty="0"/>
              <a:t>5V</a:t>
            </a:r>
            <a:r>
              <a:rPr lang="zh-CN" altLang="en-US" dirty="0"/>
              <a:t>供电 ：（引出</a:t>
            </a:r>
            <a:r>
              <a:rPr lang="en-US" altLang="zh-CN" dirty="0"/>
              <a:t>5V</a:t>
            </a:r>
            <a:r>
              <a:rPr lang="zh-CN" altLang="en-US" dirty="0"/>
              <a:t>电压接到</a:t>
            </a:r>
            <a:r>
              <a:rPr lang="en-US" altLang="zh-CN" dirty="0"/>
              <a:t>Arduino</a:t>
            </a:r>
            <a:r>
              <a:rPr lang="zh-CN" altLang="en-US" dirty="0"/>
              <a:t>板，给</a:t>
            </a:r>
            <a:r>
              <a:rPr lang="en-US" altLang="zh-CN" dirty="0"/>
              <a:t>Arduino</a:t>
            </a:r>
            <a:r>
              <a:rPr lang="zh-CN" altLang="en-US" dirty="0"/>
              <a:t>板供电（驱动电压</a:t>
            </a:r>
            <a:r>
              <a:rPr lang="en-US" altLang="zh-CN" dirty="0"/>
              <a:t>7~12V</a:t>
            </a:r>
            <a:r>
              <a:rPr lang="zh-CN" altLang="en-US" dirty="0"/>
              <a:t>）连接到</a:t>
            </a:r>
            <a:r>
              <a:rPr lang="en-US" altLang="zh-CN" dirty="0"/>
              <a:t>UNO</a:t>
            </a:r>
            <a:r>
              <a:rPr lang="zh-CN" altLang="en-US" dirty="0"/>
              <a:t>板的</a:t>
            </a:r>
            <a:r>
              <a:rPr lang="en-US" altLang="zh-CN" dirty="0"/>
              <a:t>5V</a:t>
            </a:r>
            <a:r>
              <a:rPr lang="zh-CN" altLang="en-US" dirty="0"/>
              <a:t>）同时</a:t>
            </a:r>
            <a:r>
              <a:rPr lang="en-US" altLang="zh-CN" dirty="0"/>
              <a:t>Arduino</a:t>
            </a:r>
            <a:r>
              <a:rPr lang="zh-CN" altLang="en-US" dirty="0"/>
              <a:t>板也要引出一条</a:t>
            </a:r>
            <a:r>
              <a:rPr lang="en-US" altLang="zh-CN" dirty="0"/>
              <a:t>GND</a:t>
            </a:r>
            <a:r>
              <a:rPr lang="zh-CN" altLang="en-US" dirty="0"/>
              <a:t>线，连接到</a:t>
            </a:r>
            <a:r>
              <a:rPr lang="en-US" altLang="zh-CN" dirty="0"/>
              <a:t>L298N</a:t>
            </a:r>
            <a:r>
              <a:rPr lang="zh-CN" altLang="en-US" dirty="0"/>
              <a:t>的</a:t>
            </a:r>
            <a:r>
              <a:rPr lang="en-US" altLang="zh-CN" dirty="0"/>
              <a:t>GND</a:t>
            </a:r>
            <a:r>
              <a:rPr lang="zh-CN" altLang="en-US" dirty="0"/>
              <a:t>与外部电源共地。</a:t>
            </a:r>
            <a:endParaRPr lang="en-US" altLang="zh-CN" dirty="0"/>
          </a:p>
          <a:p>
            <a:r>
              <a:rPr lang="en-US" altLang="zh-CN" dirty="0"/>
              <a:t>IN1 IN2 IN3 IN4</a:t>
            </a:r>
            <a:r>
              <a:rPr lang="zh-CN" altLang="en-US" dirty="0"/>
              <a:t>逻辑输出口：其中</a:t>
            </a:r>
            <a:r>
              <a:rPr lang="en-US" altLang="zh-CN" dirty="0"/>
              <a:t>IN1 IN2 </a:t>
            </a:r>
            <a:r>
              <a:rPr lang="zh-CN" altLang="en-US" dirty="0"/>
              <a:t>控制一个电机的转动，</a:t>
            </a:r>
            <a:r>
              <a:rPr lang="en-US" altLang="zh-CN" dirty="0"/>
              <a:t>IN3 IN4 </a:t>
            </a:r>
            <a:r>
              <a:rPr lang="zh-CN" altLang="en-US" dirty="0"/>
              <a:t>控制另一个电机的转动，只要一个置高 一个置低，就可以让电机转动起来。（控制转向）</a:t>
            </a:r>
            <a:endParaRPr lang="en-US" altLang="zh-CN" dirty="0"/>
          </a:p>
          <a:p>
            <a:r>
              <a:rPr lang="sv-SE" altLang="zh-CN" dirty="0"/>
              <a:t>ENA ENB</a:t>
            </a:r>
            <a:r>
              <a:rPr lang="zh-CN" altLang="sv-SE" dirty="0"/>
              <a:t>通道</a:t>
            </a:r>
            <a:r>
              <a:rPr lang="sv-SE" altLang="zh-CN" dirty="0"/>
              <a:t>A</a:t>
            </a:r>
            <a:r>
              <a:rPr lang="zh-CN" altLang="sv-SE" dirty="0"/>
              <a:t>使能，通道</a:t>
            </a:r>
            <a:r>
              <a:rPr lang="sv-SE" altLang="zh-CN" dirty="0"/>
              <a:t>B</a:t>
            </a:r>
            <a:r>
              <a:rPr lang="zh-CN" altLang="sv-SE" dirty="0"/>
              <a:t>使能：</a:t>
            </a:r>
            <a:r>
              <a:rPr lang="zh-CN" altLang="en-US" dirty="0"/>
              <a:t>接到</a:t>
            </a:r>
            <a:r>
              <a:rPr lang="en-US" altLang="zh-CN" dirty="0"/>
              <a:t>Arduino</a:t>
            </a:r>
            <a:r>
              <a:rPr lang="zh-CN" altLang="en-US" dirty="0"/>
              <a:t>上的模拟输入输出接口</a:t>
            </a:r>
          </a:p>
        </p:txBody>
      </p:sp>
    </p:spTree>
    <p:extLst>
      <p:ext uri="{BB962C8B-B14F-4D97-AF65-F5344CB8AC3E}">
        <p14:creationId xmlns:p14="http://schemas.microsoft.com/office/powerpoint/2010/main" val="10984186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CB8659DF-0A3D-4F6A-8BB4-947664412911}"/>
              </a:ext>
            </a:extLst>
          </p:cNvPr>
          <p:cNvSpPr>
            <a:spLocks noGrp="1"/>
          </p:cNvSpPr>
          <p:nvPr>
            <p:ph type="title"/>
          </p:nvPr>
        </p:nvSpPr>
        <p:spPr/>
        <p:txBody>
          <a:bodyPr/>
          <a:lstStyle/>
          <a:p>
            <a:pPr algn="ctr"/>
            <a:r>
              <a:rPr lang="zh-CN" altLang="en-US" dirty="0"/>
              <a:t>通过调制</a:t>
            </a:r>
            <a:r>
              <a:rPr lang="en-US" altLang="zh-CN" dirty="0"/>
              <a:t>PWM</a:t>
            </a:r>
            <a:r>
              <a:rPr lang="zh-CN" altLang="en-US" dirty="0"/>
              <a:t>波来调节驱动模块</a:t>
            </a:r>
          </a:p>
        </p:txBody>
      </p:sp>
      <p:sp>
        <p:nvSpPr>
          <p:cNvPr id="5" name="内容占位符 4">
            <a:extLst>
              <a:ext uri="{FF2B5EF4-FFF2-40B4-BE49-F238E27FC236}">
                <a16:creationId xmlns:a16="http://schemas.microsoft.com/office/drawing/2014/main" id="{A8A7DCD8-EF6A-4C3C-85E9-E7BF0EB4FAEF}"/>
              </a:ext>
            </a:extLst>
          </p:cNvPr>
          <p:cNvSpPr>
            <a:spLocks noGrp="1"/>
          </p:cNvSpPr>
          <p:nvPr>
            <p:ph idx="1"/>
          </p:nvPr>
        </p:nvSpPr>
        <p:spPr/>
        <p:txBody>
          <a:bodyPr/>
          <a:lstStyle/>
          <a:p>
            <a:r>
              <a:rPr lang="en-US" altLang="zh-CN" dirty="0"/>
              <a:t>ENA</a:t>
            </a:r>
            <a:r>
              <a:rPr lang="zh-CN" altLang="en-US" dirty="0"/>
              <a:t>和</a:t>
            </a:r>
            <a:r>
              <a:rPr lang="en-US" altLang="zh-CN" dirty="0"/>
              <a:t>ENB</a:t>
            </a:r>
            <a:r>
              <a:rPr lang="zh-CN" altLang="en-US" dirty="0"/>
              <a:t>需要接</a:t>
            </a:r>
            <a:r>
              <a:rPr lang="en-US" altLang="zh-CN" dirty="0" err="1"/>
              <a:t>arduino</a:t>
            </a:r>
            <a:r>
              <a:rPr lang="zh-CN" altLang="en-US" dirty="0"/>
              <a:t>版的模拟数字引脚，由于计算机不能输出模拟电压，只能输出</a:t>
            </a:r>
            <a:r>
              <a:rPr lang="en-US" altLang="zh-CN" dirty="0"/>
              <a:t>0 </a:t>
            </a:r>
            <a:r>
              <a:rPr lang="zh-CN" altLang="en-US" dirty="0"/>
              <a:t>或</a:t>
            </a:r>
            <a:r>
              <a:rPr lang="en-US" altLang="zh-CN" dirty="0"/>
              <a:t>5V </a:t>
            </a:r>
            <a:r>
              <a:rPr lang="zh-CN" altLang="en-US" dirty="0"/>
              <a:t>的的数字电压值，我们就通过使用高分辨率计数器，利用方波的占空比被调制的方法来对一个具体模拟信号的电平进行编码。</a:t>
            </a:r>
          </a:p>
        </p:txBody>
      </p:sp>
    </p:spTree>
    <p:extLst>
      <p:ext uri="{BB962C8B-B14F-4D97-AF65-F5344CB8AC3E}">
        <p14:creationId xmlns:p14="http://schemas.microsoft.com/office/powerpoint/2010/main" val="4889247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引用">
  <a:themeElements>
    <a:clrScheme name="引用">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引用">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引用">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TM03457503[[fn=引用]]</Template>
  <TotalTime>352</TotalTime>
  <Words>548</Words>
  <Application>Microsoft Office PowerPoint</Application>
  <PresentationFormat>宽屏</PresentationFormat>
  <Paragraphs>39</Paragraphs>
  <Slides>12</Slides>
  <Notes>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12</vt:i4>
      </vt:variant>
    </vt:vector>
  </HeadingPairs>
  <TitlesOfParts>
    <vt:vector size="17" baseType="lpstr">
      <vt:lpstr>等线</vt:lpstr>
      <vt:lpstr>宋体</vt:lpstr>
      <vt:lpstr>Century Gothic</vt:lpstr>
      <vt:lpstr>Wingdings 2</vt:lpstr>
      <vt:lpstr>引用</vt:lpstr>
      <vt:lpstr>基于Arduino的循迹小车</vt:lpstr>
      <vt:lpstr>Part one :introduction</vt:lpstr>
      <vt:lpstr>PowerPoint 演示文稿</vt:lpstr>
      <vt:lpstr>Part two:components list and introdunction</vt:lpstr>
      <vt:lpstr>1 四路红外传感器介绍</vt:lpstr>
      <vt:lpstr>红外模块与arduino版的接线</vt:lpstr>
      <vt:lpstr>2.L298N电机驱动模块</vt:lpstr>
      <vt:lpstr>L298N接口说明</vt:lpstr>
      <vt:lpstr>通过调制PWM波来调节驱动模块</vt:lpstr>
      <vt:lpstr>IN1，IN2控制M1（左）电机；IN3，IN4控制M2（右）电机</vt:lpstr>
      <vt:lpstr>L298N与电源，开关，开发板相连电路图</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基于Arduino的循迹小车</dc:title>
  <dc:creator>瑞 衡</dc:creator>
  <cp:lastModifiedBy>瑞 衡</cp:lastModifiedBy>
  <cp:revision>2</cp:revision>
  <dcterms:created xsi:type="dcterms:W3CDTF">2021-12-12T08:21:06Z</dcterms:created>
  <dcterms:modified xsi:type="dcterms:W3CDTF">2021-12-12T14:21:31Z</dcterms:modified>
</cp:coreProperties>
</file>

<file path=docProps/thumbnail.jpeg>
</file>